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theme" Target="theme/theme1.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viewProps" Target="viewProps.xml" /><Relationship Id="rId5" Type="http://schemas.openxmlformats.org/officeDocument/2006/relationships/slide" Target="slides/slide4.xml" /><Relationship Id="rId10"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notesMaster" Target="notesMasters/notesMaster1.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33AB7E24-299C-354B-A2FB-658F4A13F789}" type="datetimeFigureOut">
              <a:rPr lang="en-US" smtClean="0"/>
              <a:t>11/25/2023</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1FEC40D7-D931-2040-9F1A-73DCCE69941A}" type="slidenum">
              <a:rPr lang="en-US" smtClean="0"/>
              <a:t>‹#›</a:t>
            </a:fld>
            <a:endParaRPr lang="en-US"/>
          </a:p>
        </p:txBody>
      </p:sp>
    </p:spTree>
    <p:extLst>
      <p:ext uri="{BB962C8B-B14F-4D97-AF65-F5344CB8AC3E}">
        <p14:creationId xmlns:p14="http://schemas.microsoft.com/office/powerpoint/2010/main" val="1324425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 /><Relationship Id="rId1"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 Id="rId6" Type="http://schemas.openxmlformats.org/officeDocument/2006/relationships/image" Target="../media/image3.png" /><Relationship Id="rId5" Type="http://schemas.openxmlformats.org/officeDocument/2006/relationships/hyperlink" Target="https://gamma.app" TargetMode="External" /><Relationship Id="rId4" Type="http://schemas.openxmlformats.org/officeDocument/2006/relationships/image" Target="../media/image2.png" /></Relationships>
</file>

<file path=ppt/slides/_rels/slide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2.xml" /><Relationship Id="rId1" Type="http://schemas.openxmlformats.org/officeDocument/2006/relationships/slideLayout" Target="../slideLayouts/slideLayout1.xml" /><Relationship Id="rId6" Type="http://schemas.openxmlformats.org/officeDocument/2006/relationships/image" Target="../media/image3.png" /><Relationship Id="rId5" Type="http://schemas.openxmlformats.org/officeDocument/2006/relationships/hyperlink" Target="https://gamma.app" TargetMode="External" /><Relationship Id="rId4" Type="http://schemas.openxmlformats.org/officeDocument/2006/relationships/image" Target="../media/image4.png" /></Relationships>
</file>

<file path=ppt/slides/_rels/slide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3.xml" /><Relationship Id="rId1" Type="http://schemas.openxmlformats.org/officeDocument/2006/relationships/slideLayout" Target="../slideLayouts/slideLayout1.xml" /><Relationship Id="rId6" Type="http://schemas.openxmlformats.org/officeDocument/2006/relationships/image" Target="../media/image3.png" /><Relationship Id="rId5" Type="http://schemas.openxmlformats.org/officeDocument/2006/relationships/hyperlink" Target="https://gamma.app" TargetMode="External" /><Relationship Id="rId4" Type="http://schemas.openxmlformats.org/officeDocument/2006/relationships/image" Target="../media/image5.pn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4.xml" /><Relationship Id="rId1" Type="http://schemas.openxmlformats.org/officeDocument/2006/relationships/slideLayout" Target="../slideLayouts/slideLayout1.xml" /><Relationship Id="rId6" Type="http://schemas.openxmlformats.org/officeDocument/2006/relationships/image" Target="../media/image3.png" /><Relationship Id="rId5" Type="http://schemas.openxmlformats.org/officeDocument/2006/relationships/hyperlink" Target="https://gamma.app" TargetMode="External" /><Relationship Id="rId4" Type="http://schemas.openxmlformats.org/officeDocument/2006/relationships/image" Target="../media/image6.png"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5.xml" /><Relationship Id="rId1" Type="http://schemas.openxmlformats.org/officeDocument/2006/relationships/slideLayout" Target="../slideLayouts/slideLayout1.xml" /><Relationship Id="rId6" Type="http://schemas.openxmlformats.org/officeDocument/2006/relationships/image" Target="../media/image3.png" /><Relationship Id="rId5" Type="http://schemas.openxmlformats.org/officeDocument/2006/relationships/hyperlink" Target="https://gamma.app" TargetMode="External" /><Relationship Id="rId4" Type="http://schemas.openxmlformats.org/officeDocument/2006/relationships/image" Target="../media/image7.png" /></Relationships>
</file>

<file path=ppt/slides/_rels/slide6.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6.xml" /><Relationship Id="rId1" Type="http://schemas.openxmlformats.org/officeDocument/2006/relationships/slideLayout" Target="../slideLayouts/slideLayout1.xml" /><Relationship Id="rId6" Type="http://schemas.openxmlformats.org/officeDocument/2006/relationships/image" Target="../media/image3.png" /><Relationship Id="rId5" Type="http://schemas.openxmlformats.org/officeDocument/2006/relationships/hyperlink" Target="https://gamma.app" TargetMode="External" /><Relationship Id="rId4" Type="http://schemas.openxmlformats.org/officeDocument/2006/relationships/image" Target="../media/image8.png" /></Relationships>
</file>

<file path=ppt/slides/_rels/slide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7.xml" /><Relationship Id="rId1" Type="http://schemas.openxmlformats.org/officeDocument/2006/relationships/slideLayout" Target="../slideLayouts/slideLayout1.xml" /><Relationship Id="rId6" Type="http://schemas.openxmlformats.org/officeDocument/2006/relationships/image" Target="../media/image3.png" /><Relationship Id="rId5" Type="http://schemas.openxmlformats.org/officeDocument/2006/relationships/hyperlink" Target="https://gamma.app" TargetMode="External" /><Relationship Id="rId4" Type="http://schemas.openxmlformats.org/officeDocument/2006/relationships/image" Target="../media/image9.png" /></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833199" y="2165271"/>
            <a:ext cx="7477601" cy="2499598"/>
          </a:xfrm>
          <a:prstGeom prst="rect">
            <a:avLst/>
          </a:prstGeom>
          <a:noFill/>
          <a:ln/>
        </p:spPr>
        <p:txBody>
          <a:bodyPr wrap="square" rtlCol="0" anchor="t"/>
          <a:lstStyle/>
          <a:p>
            <a:pPr marL="0" indent="0">
              <a:lnSpc>
                <a:spcPts val="6561"/>
              </a:lnSpc>
              <a:buNone/>
            </a:pPr>
            <a:r>
              <a:rPr lang="en-US" sz="5249" dirty="0">
                <a:solidFill>
                  <a:srgbClr val="5C4E3D"/>
                </a:solidFill>
                <a:latin typeface="Libre Baskerville" pitchFamily="34" charset="0"/>
                <a:ea typeface="Libre Baskerville" pitchFamily="34" charset="-122"/>
                <a:cs typeface="Libre Baskerville" pitchFamily="34" charset="-120"/>
              </a:rPr>
              <a:t>RefineYourHire: Revolutionizing HR Processes</a:t>
            </a:r>
            <a:endParaRPr lang="en-US" sz="5249" dirty="0"/>
          </a:p>
        </p:txBody>
      </p:sp>
      <p:sp>
        <p:nvSpPr>
          <p:cNvPr id="5" name="Text 2"/>
          <p:cNvSpPr/>
          <p:nvPr/>
        </p:nvSpPr>
        <p:spPr>
          <a:xfrm>
            <a:off x="833199" y="4998125"/>
            <a:ext cx="7477601" cy="1066205"/>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The LLM-Based HR Process Optimization Application simplifies and enhances HR processes using Language, Logic, and Machine Learning (LLM) techniques.</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2621">
            <a:solidFill>
              <a:srgbClr val="E5E0DF"/>
            </a:solidFill>
            <a:prstDash val="solid"/>
          </a:ln>
        </p:spPr>
      </p:sp>
      <p:sp>
        <p:nvSpPr>
          <p:cNvPr id="4" name="Text 1"/>
          <p:cNvSpPr/>
          <p:nvPr/>
        </p:nvSpPr>
        <p:spPr>
          <a:xfrm>
            <a:off x="2501503" y="3091458"/>
            <a:ext cx="9627275" cy="1266825"/>
          </a:xfrm>
          <a:prstGeom prst="rect">
            <a:avLst/>
          </a:prstGeom>
          <a:noFill/>
          <a:ln/>
        </p:spPr>
        <p:txBody>
          <a:bodyPr wrap="square" rtlCol="0" anchor="t"/>
          <a:lstStyle/>
          <a:p>
            <a:pPr marL="0" indent="0">
              <a:lnSpc>
                <a:spcPts val="4987"/>
              </a:lnSpc>
              <a:buNone/>
            </a:pPr>
            <a:r>
              <a:rPr lang="en-US" sz="3990" dirty="0">
                <a:solidFill>
                  <a:srgbClr val="5C4E3D"/>
                </a:solidFill>
                <a:latin typeface="Libre Baskerville" pitchFamily="34" charset="0"/>
                <a:ea typeface="Libre Baskerville" pitchFamily="34" charset="-122"/>
                <a:cs typeface="Libre Baskerville" pitchFamily="34" charset="-120"/>
              </a:rPr>
              <a:t>The Benefits of Using RefineYourHire for HR Processes</a:t>
            </a:r>
            <a:endParaRPr lang="en-US" sz="3990" dirty="0"/>
          </a:p>
        </p:txBody>
      </p:sp>
      <p:sp>
        <p:nvSpPr>
          <p:cNvPr id="5" name="Shape 2"/>
          <p:cNvSpPr/>
          <p:nvPr/>
        </p:nvSpPr>
        <p:spPr>
          <a:xfrm>
            <a:off x="2501503" y="4820603"/>
            <a:ext cx="456009" cy="456009"/>
          </a:xfrm>
          <a:prstGeom prst="roundRect">
            <a:avLst>
              <a:gd name="adj" fmla="val 20001"/>
            </a:avLst>
          </a:prstGeom>
          <a:solidFill>
            <a:srgbClr val="F7EDD4"/>
          </a:solidFill>
          <a:ln w="12621">
            <a:solidFill>
              <a:srgbClr val="EFDBA9"/>
            </a:solidFill>
            <a:prstDash val="solid"/>
          </a:ln>
        </p:spPr>
      </p:sp>
      <p:sp>
        <p:nvSpPr>
          <p:cNvPr id="6" name="Text 3"/>
          <p:cNvSpPr/>
          <p:nvPr/>
        </p:nvSpPr>
        <p:spPr>
          <a:xfrm>
            <a:off x="2660928" y="4858583"/>
            <a:ext cx="137160" cy="379928"/>
          </a:xfrm>
          <a:prstGeom prst="rect">
            <a:avLst/>
          </a:prstGeom>
          <a:noFill/>
          <a:ln/>
        </p:spPr>
        <p:txBody>
          <a:bodyPr wrap="none" rtlCol="0" anchor="t"/>
          <a:lstStyle/>
          <a:p>
            <a:pPr marL="0" indent="0" algn="ctr">
              <a:lnSpc>
                <a:spcPts val="2992"/>
              </a:lnSpc>
              <a:buNone/>
            </a:pPr>
            <a:r>
              <a:rPr lang="en-US" sz="2394" dirty="0">
                <a:solidFill>
                  <a:srgbClr val="454240"/>
                </a:solidFill>
                <a:latin typeface="Libre Baskerville" pitchFamily="34" charset="0"/>
                <a:ea typeface="Libre Baskerville" pitchFamily="34" charset="-122"/>
                <a:cs typeface="Libre Baskerville" pitchFamily="34" charset="-120"/>
              </a:rPr>
              <a:t>1</a:t>
            </a:r>
            <a:endParaRPr lang="en-US" sz="2394" dirty="0"/>
          </a:p>
        </p:txBody>
      </p:sp>
      <p:sp>
        <p:nvSpPr>
          <p:cNvPr id="7" name="Text 4"/>
          <p:cNvSpPr/>
          <p:nvPr/>
        </p:nvSpPr>
        <p:spPr>
          <a:xfrm>
            <a:off x="3160157" y="4890254"/>
            <a:ext cx="2415302" cy="633413"/>
          </a:xfrm>
          <a:prstGeom prst="rect">
            <a:avLst/>
          </a:prstGeom>
          <a:noFill/>
          <a:ln/>
        </p:spPr>
        <p:txBody>
          <a:bodyPr wrap="square" rtlCol="0" anchor="t"/>
          <a:lstStyle/>
          <a:p>
            <a:pPr marL="0" indent="0">
              <a:lnSpc>
                <a:spcPts val="2494"/>
              </a:lnSpc>
              <a:buNone/>
            </a:pPr>
            <a:r>
              <a:rPr lang="en-US" sz="1995" dirty="0">
                <a:solidFill>
                  <a:srgbClr val="454240"/>
                </a:solidFill>
                <a:latin typeface="Libre Baskerville" pitchFamily="34" charset="0"/>
                <a:ea typeface="Libre Baskerville" pitchFamily="34" charset="-122"/>
                <a:cs typeface="Libre Baskerville" pitchFamily="34" charset="-120"/>
              </a:rPr>
              <a:t>Enhanced Efficiency</a:t>
            </a:r>
            <a:endParaRPr lang="en-US" sz="1995" dirty="0"/>
          </a:p>
        </p:txBody>
      </p:sp>
      <p:sp>
        <p:nvSpPr>
          <p:cNvPr id="8" name="Text 5"/>
          <p:cNvSpPr/>
          <p:nvPr/>
        </p:nvSpPr>
        <p:spPr>
          <a:xfrm>
            <a:off x="3160157" y="5726311"/>
            <a:ext cx="2415302" cy="1621036"/>
          </a:xfrm>
          <a:prstGeom prst="rect">
            <a:avLst/>
          </a:prstGeom>
          <a:noFill/>
          <a:ln/>
        </p:spPr>
        <p:txBody>
          <a:bodyPr wrap="square" rtlCol="0" anchor="t"/>
          <a:lstStyle/>
          <a:p>
            <a:pPr marL="0" indent="0">
              <a:lnSpc>
                <a:spcPts val="2553"/>
              </a:lnSpc>
              <a:buNone/>
            </a:pPr>
            <a:r>
              <a:rPr lang="en-US" sz="1596" dirty="0">
                <a:solidFill>
                  <a:srgbClr val="454240"/>
                </a:solidFill>
                <a:latin typeface="DM Sans" pitchFamily="34" charset="0"/>
                <a:ea typeface="DM Sans" pitchFamily="34" charset="-122"/>
                <a:cs typeface="DM Sans" pitchFamily="34" charset="-120"/>
              </a:rPr>
              <a:t>RefineYourHire simplifies and streamlines HR processes, enabling faster and more efficient operations.</a:t>
            </a:r>
            <a:endParaRPr lang="en-US" sz="1596" dirty="0"/>
          </a:p>
        </p:txBody>
      </p:sp>
      <p:sp>
        <p:nvSpPr>
          <p:cNvPr id="9" name="Shape 6"/>
          <p:cNvSpPr/>
          <p:nvPr/>
        </p:nvSpPr>
        <p:spPr>
          <a:xfrm>
            <a:off x="5778103" y="4820603"/>
            <a:ext cx="456009" cy="456009"/>
          </a:xfrm>
          <a:prstGeom prst="roundRect">
            <a:avLst>
              <a:gd name="adj" fmla="val 20001"/>
            </a:avLst>
          </a:prstGeom>
          <a:solidFill>
            <a:srgbClr val="F7EDD4"/>
          </a:solidFill>
          <a:ln w="12621">
            <a:solidFill>
              <a:srgbClr val="EFDBA9"/>
            </a:solidFill>
            <a:prstDash val="solid"/>
          </a:ln>
        </p:spPr>
      </p:sp>
      <p:sp>
        <p:nvSpPr>
          <p:cNvPr id="10" name="Text 7"/>
          <p:cNvSpPr/>
          <p:nvPr/>
        </p:nvSpPr>
        <p:spPr>
          <a:xfrm>
            <a:off x="5910858" y="4858583"/>
            <a:ext cx="190500" cy="379928"/>
          </a:xfrm>
          <a:prstGeom prst="rect">
            <a:avLst/>
          </a:prstGeom>
          <a:noFill/>
          <a:ln/>
        </p:spPr>
        <p:txBody>
          <a:bodyPr wrap="none" rtlCol="0" anchor="t"/>
          <a:lstStyle/>
          <a:p>
            <a:pPr marL="0" indent="0" algn="ctr">
              <a:lnSpc>
                <a:spcPts val="2992"/>
              </a:lnSpc>
              <a:buNone/>
            </a:pPr>
            <a:r>
              <a:rPr lang="en-US" sz="2394" dirty="0">
                <a:solidFill>
                  <a:srgbClr val="454240"/>
                </a:solidFill>
                <a:latin typeface="Libre Baskerville" pitchFamily="34" charset="0"/>
                <a:ea typeface="Libre Baskerville" pitchFamily="34" charset="-122"/>
                <a:cs typeface="Libre Baskerville" pitchFamily="34" charset="-120"/>
              </a:rPr>
              <a:t>2</a:t>
            </a:r>
            <a:endParaRPr lang="en-US" sz="2394" dirty="0"/>
          </a:p>
        </p:txBody>
      </p:sp>
      <p:sp>
        <p:nvSpPr>
          <p:cNvPr id="11" name="Text 8"/>
          <p:cNvSpPr/>
          <p:nvPr/>
        </p:nvSpPr>
        <p:spPr>
          <a:xfrm>
            <a:off x="6436757" y="4890254"/>
            <a:ext cx="2415302" cy="633413"/>
          </a:xfrm>
          <a:prstGeom prst="rect">
            <a:avLst/>
          </a:prstGeom>
          <a:noFill/>
          <a:ln/>
        </p:spPr>
        <p:txBody>
          <a:bodyPr wrap="square" rtlCol="0" anchor="t"/>
          <a:lstStyle/>
          <a:p>
            <a:pPr marL="0" indent="0">
              <a:lnSpc>
                <a:spcPts val="2494"/>
              </a:lnSpc>
              <a:buNone/>
            </a:pPr>
            <a:r>
              <a:rPr lang="en-US" sz="1995" dirty="0">
                <a:solidFill>
                  <a:srgbClr val="454240"/>
                </a:solidFill>
                <a:latin typeface="Libre Baskerville" pitchFamily="34" charset="0"/>
                <a:ea typeface="Libre Baskerville" pitchFamily="34" charset="-122"/>
                <a:cs typeface="Libre Baskerville" pitchFamily="34" charset="-120"/>
              </a:rPr>
              <a:t>Improved Decision-Making</a:t>
            </a:r>
            <a:endParaRPr lang="en-US" sz="1995" dirty="0"/>
          </a:p>
        </p:txBody>
      </p:sp>
      <p:sp>
        <p:nvSpPr>
          <p:cNvPr id="12" name="Text 9"/>
          <p:cNvSpPr/>
          <p:nvPr/>
        </p:nvSpPr>
        <p:spPr>
          <a:xfrm>
            <a:off x="6436757" y="5726311"/>
            <a:ext cx="2415302" cy="1945243"/>
          </a:xfrm>
          <a:prstGeom prst="rect">
            <a:avLst/>
          </a:prstGeom>
          <a:noFill/>
          <a:ln/>
        </p:spPr>
        <p:txBody>
          <a:bodyPr wrap="square" rtlCol="0" anchor="t"/>
          <a:lstStyle/>
          <a:p>
            <a:pPr marL="0" indent="0">
              <a:lnSpc>
                <a:spcPts val="2553"/>
              </a:lnSpc>
              <a:buNone/>
            </a:pPr>
            <a:r>
              <a:rPr lang="en-US" sz="1596" dirty="0">
                <a:solidFill>
                  <a:srgbClr val="454240"/>
                </a:solidFill>
                <a:latin typeface="DM Sans" pitchFamily="34" charset="0"/>
                <a:ea typeface="DM Sans" pitchFamily="34" charset="-122"/>
                <a:cs typeface="DM Sans" pitchFamily="34" charset="-120"/>
              </a:rPr>
              <a:t>With its data-driven insights, RefineYourHire empowers HR professionals to make informed and strategic decisions.</a:t>
            </a:r>
            <a:endParaRPr lang="en-US" sz="1596" dirty="0"/>
          </a:p>
        </p:txBody>
      </p:sp>
      <p:sp>
        <p:nvSpPr>
          <p:cNvPr id="13" name="Shape 10"/>
          <p:cNvSpPr/>
          <p:nvPr/>
        </p:nvSpPr>
        <p:spPr>
          <a:xfrm>
            <a:off x="9054703" y="4820603"/>
            <a:ext cx="456009" cy="456009"/>
          </a:xfrm>
          <a:prstGeom prst="roundRect">
            <a:avLst>
              <a:gd name="adj" fmla="val 20001"/>
            </a:avLst>
          </a:prstGeom>
          <a:solidFill>
            <a:srgbClr val="F7EDD4"/>
          </a:solidFill>
          <a:ln w="12621">
            <a:solidFill>
              <a:srgbClr val="EFDBA9"/>
            </a:solidFill>
            <a:prstDash val="solid"/>
          </a:ln>
        </p:spPr>
      </p:sp>
      <p:sp>
        <p:nvSpPr>
          <p:cNvPr id="14" name="Text 11"/>
          <p:cNvSpPr/>
          <p:nvPr/>
        </p:nvSpPr>
        <p:spPr>
          <a:xfrm>
            <a:off x="9187458" y="4858583"/>
            <a:ext cx="190500" cy="379928"/>
          </a:xfrm>
          <a:prstGeom prst="rect">
            <a:avLst/>
          </a:prstGeom>
          <a:noFill/>
          <a:ln/>
        </p:spPr>
        <p:txBody>
          <a:bodyPr wrap="none" rtlCol="0" anchor="t"/>
          <a:lstStyle/>
          <a:p>
            <a:pPr marL="0" indent="0" algn="ctr">
              <a:lnSpc>
                <a:spcPts val="2992"/>
              </a:lnSpc>
              <a:buNone/>
            </a:pPr>
            <a:r>
              <a:rPr lang="en-US" sz="2394" dirty="0">
                <a:solidFill>
                  <a:srgbClr val="454240"/>
                </a:solidFill>
                <a:latin typeface="Libre Baskerville" pitchFamily="34" charset="0"/>
                <a:ea typeface="Libre Baskerville" pitchFamily="34" charset="-122"/>
                <a:cs typeface="Libre Baskerville" pitchFamily="34" charset="-120"/>
              </a:rPr>
              <a:t>3</a:t>
            </a:r>
            <a:endParaRPr lang="en-US" sz="2394" dirty="0"/>
          </a:p>
        </p:txBody>
      </p:sp>
      <p:sp>
        <p:nvSpPr>
          <p:cNvPr id="15" name="Text 12"/>
          <p:cNvSpPr/>
          <p:nvPr/>
        </p:nvSpPr>
        <p:spPr>
          <a:xfrm>
            <a:off x="9713357" y="4890254"/>
            <a:ext cx="2026801" cy="316706"/>
          </a:xfrm>
          <a:prstGeom prst="rect">
            <a:avLst/>
          </a:prstGeom>
          <a:noFill/>
          <a:ln/>
        </p:spPr>
        <p:txBody>
          <a:bodyPr wrap="none" rtlCol="0" anchor="t"/>
          <a:lstStyle/>
          <a:p>
            <a:pPr marL="0" indent="0">
              <a:lnSpc>
                <a:spcPts val="2494"/>
              </a:lnSpc>
              <a:buNone/>
            </a:pPr>
            <a:r>
              <a:rPr lang="en-US" sz="1995" dirty="0">
                <a:solidFill>
                  <a:srgbClr val="454240"/>
                </a:solidFill>
                <a:latin typeface="Libre Baskerville" pitchFamily="34" charset="0"/>
                <a:ea typeface="Libre Baskerville" pitchFamily="34" charset="-122"/>
                <a:cs typeface="Libre Baskerville" pitchFamily="34" charset="-120"/>
              </a:rPr>
              <a:t>Cost Savings</a:t>
            </a:r>
            <a:endParaRPr lang="en-US" sz="1995" dirty="0"/>
          </a:p>
        </p:txBody>
      </p:sp>
      <p:sp>
        <p:nvSpPr>
          <p:cNvPr id="16" name="Text 13"/>
          <p:cNvSpPr/>
          <p:nvPr/>
        </p:nvSpPr>
        <p:spPr>
          <a:xfrm>
            <a:off x="9713357" y="5409605"/>
            <a:ext cx="2415302" cy="1621036"/>
          </a:xfrm>
          <a:prstGeom prst="rect">
            <a:avLst/>
          </a:prstGeom>
          <a:noFill/>
          <a:ln/>
        </p:spPr>
        <p:txBody>
          <a:bodyPr wrap="square" rtlCol="0" anchor="t"/>
          <a:lstStyle/>
          <a:p>
            <a:pPr marL="0" indent="0">
              <a:lnSpc>
                <a:spcPts val="2553"/>
              </a:lnSpc>
              <a:buNone/>
            </a:pPr>
            <a:r>
              <a:rPr lang="en-US" sz="1596" dirty="0">
                <a:solidFill>
                  <a:srgbClr val="454240"/>
                </a:solidFill>
                <a:latin typeface="DM Sans" pitchFamily="34" charset="0"/>
                <a:ea typeface="DM Sans" pitchFamily="34" charset="-122"/>
                <a:cs typeface="DM Sans" pitchFamily="34" charset="-120"/>
              </a:rPr>
              <a:t>By automating manual tasks, RefineYourHire frees up valuable resources, leading to cost savings for organizations.</a:t>
            </a:r>
            <a:endParaRPr lang="en-US" sz="1596" dirty="0"/>
          </a:p>
        </p:txBody>
      </p:sp>
      <p:pic>
        <p:nvPicPr>
          <p:cNvPr id="17" name="Image 1" descr="preencoded.png"/>
          <p:cNvPicPr>
            <a:picLocks noChangeAspect="1"/>
          </p:cNvPicPr>
          <p:nvPr/>
        </p:nvPicPr>
        <p:blipFill>
          <a:blip r:embed="rId4"/>
          <a:stretch>
            <a:fillRect/>
          </a:stretch>
        </p:blipFill>
        <p:spPr>
          <a:xfrm>
            <a:off x="0" y="0"/>
            <a:ext cx="14630400" cy="2533412"/>
          </a:xfrm>
          <a:prstGeom prst="rect">
            <a:avLst/>
          </a:prstGeom>
        </p:spPr>
      </p:pic>
      <p:pic>
        <p:nvPicPr>
          <p:cNvPr id="1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833199" y="1484948"/>
            <a:ext cx="7477601" cy="2083118"/>
          </a:xfrm>
          <a:prstGeom prst="rect">
            <a:avLst/>
          </a:prstGeom>
          <a:noFill/>
          <a:ln/>
        </p:spPr>
        <p:txBody>
          <a:bodyPr wrap="squar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Seamless Integration with Existing HR Systems and Tools</a:t>
            </a:r>
            <a:endParaRPr lang="en-US" sz="4374" dirty="0"/>
          </a:p>
        </p:txBody>
      </p:sp>
      <p:sp>
        <p:nvSpPr>
          <p:cNvPr id="5" name="Text 2"/>
          <p:cNvSpPr/>
          <p:nvPr/>
        </p:nvSpPr>
        <p:spPr>
          <a:xfrm>
            <a:off x="833199" y="3901321"/>
            <a:ext cx="7477601" cy="2843213"/>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RefineYourHire offers more than just innovation—it provides Seamless Integration with your existing HR systems and tools. Bid farewell to fragmented processes as the application harmoniously integrates with your current infrastructure, facilitating a seamless flow of data and ensuring compatibility. Embrace a unified HR ecosystem where RefineYourHire becomes an integral and enhancing component of your existing toolkit, streamlining operations for unparalleled efficiency and synergy.</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833199" y="1484948"/>
            <a:ext cx="7477601" cy="2083118"/>
          </a:xfrm>
          <a:prstGeom prst="rect">
            <a:avLst/>
          </a:prstGeom>
          <a:noFill/>
          <a:ln/>
        </p:spPr>
        <p:txBody>
          <a:bodyPr wrap="squar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The Role of Machine Learning and Language in the Application</a:t>
            </a:r>
            <a:endParaRPr lang="en-US" sz="4374" dirty="0"/>
          </a:p>
        </p:txBody>
      </p:sp>
      <p:sp>
        <p:nvSpPr>
          <p:cNvPr id="5" name="Text 2"/>
          <p:cNvSpPr/>
          <p:nvPr/>
        </p:nvSpPr>
        <p:spPr>
          <a:xfrm>
            <a:off x="833199" y="3901321"/>
            <a:ext cx="7477601" cy="2843213"/>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Through Machine Learning and Language processing, RefineYourHire analyzes vast amounts of HR data to extract valuable insights, detect patterns, and make data-driven recommendations. RefineYourHire utilizes a cutting-edge Tech Stack, featuring a state-of-the-art Large Language Model (LLM), Natural Language Processing (NLP), and Machine Learning (ML) techniques. This powerful combination enhances HR processes, ensuring efficiency, effectiveness, and informed decision-making. </a:t>
            </a:r>
            <a:endParaRPr lang="en-US" sz="1750" dirty="0"/>
          </a:p>
        </p:txBody>
      </p:sp>
      <p:pic>
        <p:nvPicPr>
          <p:cNvPr id="6"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DFA">
              <a:alpha val="85000"/>
            </a:srgbClr>
          </a:solidFill>
          <a:ln/>
        </p:spPr>
      </p:sp>
      <p:sp>
        <p:nvSpPr>
          <p:cNvPr id="6" name="Text 2"/>
          <p:cNvSpPr/>
          <p:nvPr/>
        </p:nvSpPr>
        <p:spPr>
          <a:xfrm>
            <a:off x="2037993" y="2195751"/>
            <a:ext cx="10554414" cy="2083118"/>
          </a:xfrm>
          <a:prstGeom prst="rect">
            <a:avLst/>
          </a:prstGeom>
          <a:noFill/>
          <a:ln/>
        </p:spPr>
        <p:txBody>
          <a:bodyPr wrap="squar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The Motivation Behind RefineYourHire: Empowering HR Excellence</a:t>
            </a:r>
            <a:endParaRPr lang="en-US" sz="4374" dirty="0"/>
          </a:p>
        </p:txBody>
      </p:sp>
      <p:sp>
        <p:nvSpPr>
          <p:cNvPr id="7" name="Text 3"/>
          <p:cNvSpPr/>
          <p:nvPr/>
        </p:nvSpPr>
        <p:spPr>
          <a:xfrm>
            <a:off x="2037993" y="4612124"/>
            <a:ext cx="10554414" cy="1421606"/>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RefineYourHire is driven by the desire to empower HR professionals with innovative solutions, streamlining HR processes, and maximizing organizational success. By leveraging advanced technologies and data-driven insights, RefineYourHire revolutionizes the way HR functions, enabling teams to focus on strategic initiatives and nurturing a thriving workforce.</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2621">
            <a:solidFill>
              <a:srgbClr val="E5E0DF"/>
            </a:solidFill>
            <a:prstDash val="solid"/>
          </a:ln>
        </p:spPr>
      </p:sp>
      <p:sp>
        <p:nvSpPr>
          <p:cNvPr id="4" name="Text 1"/>
          <p:cNvSpPr/>
          <p:nvPr/>
        </p:nvSpPr>
        <p:spPr>
          <a:xfrm>
            <a:off x="759976" y="694611"/>
            <a:ext cx="9452848" cy="1266825"/>
          </a:xfrm>
          <a:prstGeom prst="rect">
            <a:avLst/>
          </a:prstGeom>
          <a:noFill/>
          <a:ln/>
        </p:spPr>
        <p:txBody>
          <a:bodyPr wrap="square" rtlCol="0" anchor="t"/>
          <a:lstStyle/>
          <a:p>
            <a:pPr marL="0" indent="0">
              <a:lnSpc>
                <a:spcPts val="4987"/>
              </a:lnSpc>
              <a:buNone/>
            </a:pPr>
            <a:r>
              <a:rPr lang="en-US" sz="3990" dirty="0">
                <a:solidFill>
                  <a:srgbClr val="5C4E3D"/>
                </a:solidFill>
                <a:latin typeface="Libre Baskerville" pitchFamily="34" charset="0"/>
                <a:ea typeface="Libre Baskerville" pitchFamily="34" charset="-122"/>
                <a:cs typeface="Libre Baskerville" pitchFamily="34" charset="-120"/>
              </a:rPr>
              <a:t>The Future of HR with RefineYourHire</a:t>
            </a:r>
            <a:endParaRPr lang="en-US" sz="3990" dirty="0"/>
          </a:p>
        </p:txBody>
      </p:sp>
      <p:sp>
        <p:nvSpPr>
          <p:cNvPr id="5" name="Shape 2"/>
          <p:cNvSpPr/>
          <p:nvPr/>
        </p:nvSpPr>
        <p:spPr>
          <a:xfrm>
            <a:off x="1043702" y="2265402"/>
            <a:ext cx="40481" cy="5269468"/>
          </a:xfrm>
          <a:prstGeom prst="rect">
            <a:avLst/>
          </a:prstGeom>
          <a:solidFill>
            <a:srgbClr val="EFDBA9"/>
          </a:solidFill>
          <a:ln/>
        </p:spPr>
      </p:sp>
      <p:sp>
        <p:nvSpPr>
          <p:cNvPr id="6" name="Shape 3"/>
          <p:cNvSpPr/>
          <p:nvPr/>
        </p:nvSpPr>
        <p:spPr>
          <a:xfrm>
            <a:off x="1291947" y="2631400"/>
            <a:ext cx="709374" cy="40481"/>
          </a:xfrm>
          <a:prstGeom prst="rect">
            <a:avLst/>
          </a:prstGeom>
          <a:solidFill>
            <a:srgbClr val="EFDBA9"/>
          </a:solidFill>
          <a:ln/>
        </p:spPr>
      </p:sp>
      <p:sp>
        <p:nvSpPr>
          <p:cNvPr id="7" name="Shape 4"/>
          <p:cNvSpPr/>
          <p:nvPr/>
        </p:nvSpPr>
        <p:spPr>
          <a:xfrm>
            <a:off x="835938" y="2423755"/>
            <a:ext cx="456009" cy="456009"/>
          </a:xfrm>
          <a:prstGeom prst="roundRect">
            <a:avLst>
              <a:gd name="adj" fmla="val 20001"/>
            </a:avLst>
          </a:prstGeom>
          <a:solidFill>
            <a:srgbClr val="F7EDD4"/>
          </a:solidFill>
          <a:ln w="12621">
            <a:solidFill>
              <a:srgbClr val="EFDBA9"/>
            </a:solidFill>
            <a:prstDash val="solid"/>
          </a:ln>
        </p:spPr>
      </p:sp>
      <p:sp>
        <p:nvSpPr>
          <p:cNvPr id="8" name="Text 5"/>
          <p:cNvSpPr/>
          <p:nvPr/>
        </p:nvSpPr>
        <p:spPr>
          <a:xfrm>
            <a:off x="995363" y="2461736"/>
            <a:ext cx="137160" cy="379928"/>
          </a:xfrm>
          <a:prstGeom prst="rect">
            <a:avLst/>
          </a:prstGeom>
          <a:noFill/>
          <a:ln/>
        </p:spPr>
        <p:txBody>
          <a:bodyPr wrap="none" rtlCol="0" anchor="t"/>
          <a:lstStyle/>
          <a:p>
            <a:pPr marL="0" indent="0" algn="ctr">
              <a:lnSpc>
                <a:spcPts val="2992"/>
              </a:lnSpc>
              <a:buNone/>
            </a:pPr>
            <a:r>
              <a:rPr lang="en-US" sz="2394" dirty="0">
                <a:solidFill>
                  <a:srgbClr val="454240"/>
                </a:solidFill>
                <a:latin typeface="Libre Baskerville" pitchFamily="34" charset="0"/>
                <a:ea typeface="Libre Baskerville" pitchFamily="34" charset="-122"/>
                <a:cs typeface="Libre Baskerville" pitchFamily="34" charset="-120"/>
              </a:rPr>
              <a:t>1</a:t>
            </a:r>
            <a:endParaRPr lang="en-US" sz="2394" dirty="0"/>
          </a:p>
        </p:txBody>
      </p:sp>
      <p:sp>
        <p:nvSpPr>
          <p:cNvPr id="9" name="Text 6"/>
          <p:cNvSpPr/>
          <p:nvPr/>
        </p:nvSpPr>
        <p:spPr>
          <a:xfrm>
            <a:off x="2178606" y="2468047"/>
            <a:ext cx="2026801" cy="316706"/>
          </a:xfrm>
          <a:prstGeom prst="rect">
            <a:avLst/>
          </a:prstGeom>
          <a:noFill/>
          <a:ln/>
        </p:spPr>
        <p:txBody>
          <a:bodyPr wrap="none" rtlCol="0" anchor="t"/>
          <a:lstStyle/>
          <a:p>
            <a:pPr marL="0" indent="0" algn="l">
              <a:lnSpc>
                <a:spcPts val="2494"/>
              </a:lnSpc>
              <a:buNone/>
            </a:pPr>
            <a:r>
              <a:rPr lang="en-US" sz="1995" dirty="0">
                <a:solidFill>
                  <a:srgbClr val="454240"/>
                </a:solidFill>
                <a:latin typeface="Libre Baskerville" pitchFamily="34" charset="0"/>
                <a:ea typeface="Libre Baskerville" pitchFamily="34" charset="-122"/>
                <a:cs typeface="Libre Baskerville" pitchFamily="34" charset="-120"/>
              </a:rPr>
              <a:t>Automation</a:t>
            </a:r>
            <a:endParaRPr lang="en-US" sz="1995" dirty="0"/>
          </a:p>
        </p:txBody>
      </p:sp>
      <p:sp>
        <p:nvSpPr>
          <p:cNvPr id="10" name="Text 7"/>
          <p:cNvSpPr/>
          <p:nvPr/>
        </p:nvSpPr>
        <p:spPr>
          <a:xfrm>
            <a:off x="2178606" y="2987397"/>
            <a:ext cx="8034218" cy="648414"/>
          </a:xfrm>
          <a:prstGeom prst="rect">
            <a:avLst/>
          </a:prstGeom>
          <a:noFill/>
          <a:ln/>
        </p:spPr>
        <p:txBody>
          <a:bodyPr wrap="square" rtlCol="0" anchor="t"/>
          <a:lstStyle/>
          <a:p>
            <a:pPr marL="0" indent="0" algn="l">
              <a:lnSpc>
                <a:spcPts val="2553"/>
              </a:lnSpc>
              <a:buNone/>
            </a:pPr>
            <a:r>
              <a:rPr lang="en-US" sz="1596" dirty="0">
                <a:solidFill>
                  <a:srgbClr val="454240"/>
                </a:solidFill>
                <a:latin typeface="DM Sans" pitchFamily="34" charset="0"/>
                <a:ea typeface="DM Sans" pitchFamily="34" charset="-122"/>
                <a:cs typeface="DM Sans" pitchFamily="34" charset="-120"/>
              </a:rPr>
              <a:t>RefineYourHire will continue to automate repetitive and time-consuming HR tasks, freeing HR professionals to focus on strategic initiatives.</a:t>
            </a:r>
            <a:endParaRPr lang="en-US" sz="1596" dirty="0"/>
          </a:p>
        </p:txBody>
      </p:sp>
      <p:sp>
        <p:nvSpPr>
          <p:cNvPr id="11" name="Shape 8"/>
          <p:cNvSpPr/>
          <p:nvPr/>
        </p:nvSpPr>
        <p:spPr>
          <a:xfrm>
            <a:off x="1291947" y="4455438"/>
            <a:ext cx="709374" cy="40481"/>
          </a:xfrm>
          <a:prstGeom prst="rect">
            <a:avLst/>
          </a:prstGeom>
          <a:solidFill>
            <a:srgbClr val="EFDBA9"/>
          </a:solidFill>
          <a:ln/>
        </p:spPr>
      </p:sp>
      <p:sp>
        <p:nvSpPr>
          <p:cNvPr id="12" name="Shape 9"/>
          <p:cNvSpPr/>
          <p:nvPr/>
        </p:nvSpPr>
        <p:spPr>
          <a:xfrm>
            <a:off x="835938" y="4247793"/>
            <a:ext cx="456009" cy="456009"/>
          </a:xfrm>
          <a:prstGeom prst="roundRect">
            <a:avLst>
              <a:gd name="adj" fmla="val 20001"/>
            </a:avLst>
          </a:prstGeom>
          <a:solidFill>
            <a:srgbClr val="F7EDD4"/>
          </a:solidFill>
          <a:ln w="12621">
            <a:solidFill>
              <a:srgbClr val="EFDBA9"/>
            </a:solidFill>
            <a:prstDash val="solid"/>
          </a:ln>
        </p:spPr>
      </p:sp>
      <p:sp>
        <p:nvSpPr>
          <p:cNvPr id="13" name="Text 10"/>
          <p:cNvSpPr/>
          <p:nvPr/>
        </p:nvSpPr>
        <p:spPr>
          <a:xfrm>
            <a:off x="968693" y="4285774"/>
            <a:ext cx="190500" cy="379928"/>
          </a:xfrm>
          <a:prstGeom prst="rect">
            <a:avLst/>
          </a:prstGeom>
          <a:noFill/>
          <a:ln/>
        </p:spPr>
        <p:txBody>
          <a:bodyPr wrap="none" rtlCol="0" anchor="t"/>
          <a:lstStyle/>
          <a:p>
            <a:pPr marL="0" indent="0" algn="ctr">
              <a:lnSpc>
                <a:spcPts val="2992"/>
              </a:lnSpc>
              <a:buNone/>
            </a:pPr>
            <a:r>
              <a:rPr lang="en-US" sz="2394" dirty="0">
                <a:solidFill>
                  <a:srgbClr val="454240"/>
                </a:solidFill>
                <a:latin typeface="Libre Baskerville" pitchFamily="34" charset="0"/>
                <a:ea typeface="Libre Baskerville" pitchFamily="34" charset="-122"/>
                <a:cs typeface="Libre Baskerville" pitchFamily="34" charset="-120"/>
              </a:rPr>
              <a:t>2</a:t>
            </a:r>
            <a:endParaRPr lang="en-US" sz="2394" dirty="0"/>
          </a:p>
        </p:txBody>
      </p:sp>
      <p:sp>
        <p:nvSpPr>
          <p:cNvPr id="14" name="Text 11"/>
          <p:cNvSpPr/>
          <p:nvPr/>
        </p:nvSpPr>
        <p:spPr>
          <a:xfrm>
            <a:off x="2178606" y="4292084"/>
            <a:ext cx="2026801" cy="316706"/>
          </a:xfrm>
          <a:prstGeom prst="rect">
            <a:avLst/>
          </a:prstGeom>
          <a:noFill/>
          <a:ln/>
        </p:spPr>
        <p:txBody>
          <a:bodyPr wrap="none" rtlCol="0" anchor="t"/>
          <a:lstStyle/>
          <a:p>
            <a:pPr marL="0" indent="0" algn="l">
              <a:lnSpc>
                <a:spcPts val="2494"/>
              </a:lnSpc>
              <a:buNone/>
            </a:pPr>
            <a:r>
              <a:rPr lang="en-US" sz="1995" dirty="0">
                <a:solidFill>
                  <a:srgbClr val="454240"/>
                </a:solidFill>
                <a:latin typeface="Libre Baskerville" pitchFamily="34" charset="0"/>
                <a:ea typeface="Libre Baskerville" pitchFamily="34" charset="-122"/>
                <a:cs typeface="Libre Baskerville" pitchFamily="34" charset="-120"/>
              </a:rPr>
              <a:t>Innovation</a:t>
            </a:r>
            <a:endParaRPr lang="en-US" sz="1995" dirty="0"/>
          </a:p>
        </p:txBody>
      </p:sp>
      <p:sp>
        <p:nvSpPr>
          <p:cNvPr id="15" name="Text 12"/>
          <p:cNvSpPr/>
          <p:nvPr/>
        </p:nvSpPr>
        <p:spPr>
          <a:xfrm>
            <a:off x="2178606" y="4811435"/>
            <a:ext cx="8034218" cy="648414"/>
          </a:xfrm>
          <a:prstGeom prst="rect">
            <a:avLst/>
          </a:prstGeom>
          <a:noFill/>
          <a:ln/>
        </p:spPr>
        <p:txBody>
          <a:bodyPr wrap="square" rtlCol="0" anchor="t"/>
          <a:lstStyle/>
          <a:p>
            <a:pPr marL="0" indent="0" algn="l">
              <a:lnSpc>
                <a:spcPts val="2553"/>
              </a:lnSpc>
              <a:buNone/>
            </a:pPr>
            <a:r>
              <a:rPr lang="en-US" sz="1596" dirty="0">
                <a:solidFill>
                  <a:srgbClr val="454240"/>
                </a:solidFill>
                <a:latin typeface="DM Sans" pitchFamily="34" charset="0"/>
                <a:ea typeface="DM Sans" pitchFamily="34" charset="-122"/>
                <a:cs typeface="DM Sans" pitchFamily="34" charset="-120"/>
              </a:rPr>
              <a:t>We will continuously innovate and leverage emerging technologies to further enhance the capabilities of RefineYourHire and address evolving HR challenges.</a:t>
            </a:r>
            <a:endParaRPr lang="en-US" sz="1596" dirty="0"/>
          </a:p>
        </p:txBody>
      </p:sp>
      <p:sp>
        <p:nvSpPr>
          <p:cNvPr id="16" name="Shape 13"/>
          <p:cNvSpPr/>
          <p:nvPr/>
        </p:nvSpPr>
        <p:spPr>
          <a:xfrm>
            <a:off x="1291947" y="6279475"/>
            <a:ext cx="709374" cy="40481"/>
          </a:xfrm>
          <a:prstGeom prst="rect">
            <a:avLst/>
          </a:prstGeom>
          <a:solidFill>
            <a:srgbClr val="EFDBA9"/>
          </a:solidFill>
          <a:ln/>
        </p:spPr>
      </p:sp>
      <p:sp>
        <p:nvSpPr>
          <p:cNvPr id="17" name="Shape 14"/>
          <p:cNvSpPr/>
          <p:nvPr/>
        </p:nvSpPr>
        <p:spPr>
          <a:xfrm>
            <a:off x="835938" y="6071830"/>
            <a:ext cx="456009" cy="456009"/>
          </a:xfrm>
          <a:prstGeom prst="roundRect">
            <a:avLst>
              <a:gd name="adj" fmla="val 20001"/>
            </a:avLst>
          </a:prstGeom>
          <a:solidFill>
            <a:srgbClr val="F7EDD4"/>
          </a:solidFill>
          <a:ln w="12621">
            <a:solidFill>
              <a:srgbClr val="EFDBA9"/>
            </a:solidFill>
            <a:prstDash val="solid"/>
          </a:ln>
        </p:spPr>
      </p:sp>
      <p:sp>
        <p:nvSpPr>
          <p:cNvPr id="18" name="Text 15"/>
          <p:cNvSpPr/>
          <p:nvPr/>
        </p:nvSpPr>
        <p:spPr>
          <a:xfrm>
            <a:off x="968693" y="6109811"/>
            <a:ext cx="190500" cy="379928"/>
          </a:xfrm>
          <a:prstGeom prst="rect">
            <a:avLst/>
          </a:prstGeom>
          <a:noFill/>
          <a:ln/>
        </p:spPr>
        <p:txBody>
          <a:bodyPr wrap="none" rtlCol="0" anchor="t"/>
          <a:lstStyle/>
          <a:p>
            <a:pPr marL="0" indent="0" algn="ctr">
              <a:lnSpc>
                <a:spcPts val="2992"/>
              </a:lnSpc>
              <a:buNone/>
            </a:pPr>
            <a:r>
              <a:rPr lang="en-US" sz="2394" dirty="0">
                <a:solidFill>
                  <a:srgbClr val="454240"/>
                </a:solidFill>
                <a:latin typeface="Libre Baskerville" pitchFamily="34" charset="0"/>
                <a:ea typeface="Libre Baskerville" pitchFamily="34" charset="-122"/>
                <a:cs typeface="Libre Baskerville" pitchFamily="34" charset="-120"/>
              </a:rPr>
              <a:t>3</a:t>
            </a:r>
            <a:endParaRPr lang="en-US" sz="2394" dirty="0"/>
          </a:p>
        </p:txBody>
      </p:sp>
      <p:sp>
        <p:nvSpPr>
          <p:cNvPr id="19" name="Text 16"/>
          <p:cNvSpPr/>
          <p:nvPr/>
        </p:nvSpPr>
        <p:spPr>
          <a:xfrm>
            <a:off x="2178606" y="6116122"/>
            <a:ext cx="3832860" cy="316706"/>
          </a:xfrm>
          <a:prstGeom prst="rect">
            <a:avLst/>
          </a:prstGeom>
          <a:noFill/>
          <a:ln/>
        </p:spPr>
        <p:txBody>
          <a:bodyPr wrap="none" rtlCol="0" anchor="t"/>
          <a:lstStyle/>
          <a:p>
            <a:pPr marL="0" indent="0" algn="l">
              <a:lnSpc>
                <a:spcPts val="2494"/>
              </a:lnSpc>
              <a:buNone/>
            </a:pPr>
            <a:r>
              <a:rPr lang="en-US" sz="1995" dirty="0">
                <a:solidFill>
                  <a:srgbClr val="454240"/>
                </a:solidFill>
                <a:latin typeface="Libre Baskerville" pitchFamily="34" charset="0"/>
                <a:ea typeface="Libre Baskerville" pitchFamily="34" charset="-122"/>
                <a:cs typeface="Libre Baskerville" pitchFamily="34" charset="-120"/>
              </a:rPr>
              <a:t>Data-Driven Decision Making</a:t>
            </a:r>
            <a:endParaRPr lang="en-US" sz="1995" dirty="0"/>
          </a:p>
        </p:txBody>
      </p:sp>
      <p:sp>
        <p:nvSpPr>
          <p:cNvPr id="20" name="Text 17"/>
          <p:cNvSpPr/>
          <p:nvPr/>
        </p:nvSpPr>
        <p:spPr>
          <a:xfrm>
            <a:off x="2178606" y="6635472"/>
            <a:ext cx="8034218" cy="648414"/>
          </a:xfrm>
          <a:prstGeom prst="rect">
            <a:avLst/>
          </a:prstGeom>
          <a:noFill/>
          <a:ln/>
        </p:spPr>
        <p:txBody>
          <a:bodyPr wrap="square" rtlCol="0" anchor="t"/>
          <a:lstStyle/>
          <a:p>
            <a:pPr marL="0" indent="0" algn="l">
              <a:lnSpc>
                <a:spcPts val="2553"/>
              </a:lnSpc>
              <a:buNone/>
            </a:pPr>
            <a:r>
              <a:rPr lang="en-US" sz="1596" dirty="0">
                <a:solidFill>
                  <a:srgbClr val="454240"/>
                </a:solidFill>
                <a:latin typeface="DM Sans" pitchFamily="34" charset="0"/>
                <a:ea typeface="DM Sans" pitchFamily="34" charset="-122"/>
                <a:cs typeface="DM Sans" pitchFamily="34" charset="-120"/>
              </a:rPr>
              <a:t>RefineYourHire will empower organizations to make more data-driven and informed decisions, leading to improved performance and outcomes.</a:t>
            </a:r>
            <a:endParaRPr lang="en-US" sz="1596" dirty="0"/>
          </a:p>
        </p:txBody>
      </p:sp>
      <p:pic>
        <p:nvPicPr>
          <p:cNvPr id="21" name="Image 1" descr="preencoded.png"/>
          <p:cNvPicPr>
            <a:picLocks noChangeAspect="1"/>
          </p:cNvPicPr>
          <p:nvPr/>
        </p:nvPicPr>
        <p:blipFill>
          <a:blip r:embed="rId4"/>
          <a:stretch>
            <a:fillRect/>
          </a:stretch>
        </p:blipFill>
        <p:spPr>
          <a:xfrm>
            <a:off x="10972800" y="0"/>
            <a:ext cx="3657600" cy="8229600"/>
          </a:xfrm>
          <a:prstGeom prst="rect">
            <a:avLst/>
          </a:prstGeom>
        </p:spPr>
      </p:pic>
      <p:pic>
        <p:nvPicPr>
          <p:cNvPr id="22"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w="13811">
            <a:solidFill>
              <a:srgbClr val="E5E0DF"/>
            </a:solidFill>
            <a:prstDash val="solid"/>
          </a:ln>
        </p:spPr>
      </p:sp>
      <p:sp>
        <p:nvSpPr>
          <p:cNvPr id="4" name="Text 1"/>
          <p:cNvSpPr/>
          <p:nvPr/>
        </p:nvSpPr>
        <p:spPr>
          <a:xfrm>
            <a:off x="6319599" y="2720697"/>
            <a:ext cx="7477601" cy="1388745"/>
          </a:xfrm>
          <a:prstGeom prst="rect">
            <a:avLst/>
          </a:prstGeom>
          <a:noFill/>
          <a:ln/>
        </p:spPr>
        <p:txBody>
          <a:bodyPr wrap="square" rtlCol="0" anchor="t"/>
          <a:lstStyle/>
          <a:p>
            <a:pPr marL="0" indent="0">
              <a:lnSpc>
                <a:spcPts val="5468"/>
              </a:lnSpc>
              <a:buNone/>
            </a:pPr>
            <a:r>
              <a:rPr lang="en-US" sz="4374" dirty="0">
                <a:solidFill>
                  <a:srgbClr val="5C4E3D"/>
                </a:solidFill>
                <a:latin typeface="Libre Baskerville" pitchFamily="34" charset="0"/>
                <a:ea typeface="Libre Baskerville" pitchFamily="34" charset="-122"/>
                <a:cs typeface="Libre Baskerville" pitchFamily="34" charset="-120"/>
              </a:rPr>
              <a:t>Thank You for Your Attention!</a:t>
            </a:r>
            <a:endParaRPr lang="en-US" sz="4374" dirty="0"/>
          </a:p>
        </p:txBody>
      </p:sp>
      <p:sp>
        <p:nvSpPr>
          <p:cNvPr id="5" name="Text 2"/>
          <p:cNvSpPr/>
          <p:nvPr/>
        </p:nvSpPr>
        <p:spPr>
          <a:xfrm>
            <a:off x="6319599" y="4442698"/>
            <a:ext cx="7477601" cy="1066205"/>
          </a:xfrm>
          <a:prstGeom prst="rect">
            <a:avLst/>
          </a:prstGeom>
          <a:noFill/>
          <a:ln/>
        </p:spPr>
        <p:txBody>
          <a:bodyPr wrap="square" rtlCol="0" anchor="t"/>
          <a:lstStyle/>
          <a:p>
            <a:pPr marL="0" indent="0">
              <a:lnSpc>
                <a:spcPts val="2799"/>
              </a:lnSpc>
              <a:buNone/>
            </a:pPr>
            <a:r>
              <a:rPr lang="en-US" sz="1750" dirty="0">
                <a:solidFill>
                  <a:srgbClr val="454240"/>
                </a:solidFill>
                <a:latin typeface="DM Sans" pitchFamily="34" charset="0"/>
                <a:ea typeface="DM Sans" pitchFamily="34" charset="-122"/>
                <a:cs typeface="DM Sans" pitchFamily="34" charset="-120"/>
              </a:rPr>
              <a:t>We appreciate your time and attention. If you have any further questions or would like to learn more about RefineYourHire, feel free to reach out to our team. We look forward to hearing from you!</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Custom</PresentationFormat>
  <Paragraphs>0</Paragraphs>
  <Slides>7</Slides>
  <Notes>7</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Vaibhav Agarwal</cp:lastModifiedBy>
  <cp:revision>2</cp:revision>
  <dcterms:created xsi:type="dcterms:W3CDTF">2023-10-25T05:47:58Z</dcterms:created>
  <dcterms:modified xsi:type="dcterms:W3CDTF">2023-11-25T05:16:20Z</dcterms:modified>
</cp:coreProperties>
</file>